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 userDrawn="1">
          <p15:clr>
            <a:srgbClr val="A4A3A4"/>
          </p15:clr>
        </p15:guide>
        <p15:guide id="3" pos="27072" userDrawn="1">
          <p15:clr>
            <a:srgbClr val="A4A3A4"/>
          </p15:clr>
        </p15:guide>
        <p15:guide id="4" orient="horz" pos="576" userDrawn="1">
          <p15:clr>
            <a:srgbClr val="A4A3A4"/>
          </p15:clr>
        </p15:guide>
        <p15:guide id="5" orient="horz" pos="18432" userDrawn="1">
          <p15:clr>
            <a:srgbClr val="A4A3A4"/>
          </p15:clr>
        </p15:guide>
        <p15:guide id="6" orient="horz" pos="2880" userDrawn="1">
          <p15:clr>
            <a:srgbClr val="A4A3A4"/>
          </p15:clr>
        </p15:guide>
        <p15:guide id="7" pos="9264" userDrawn="1">
          <p15:clr>
            <a:srgbClr val="A4A3A4"/>
          </p15:clr>
        </p15:guide>
        <p15:guide id="8" pos="18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F1F"/>
    <a:srgbClr val="6A7F10"/>
    <a:srgbClr val="363F09"/>
    <a:srgbClr val="9AB917"/>
    <a:srgbClr val="D0EB5F"/>
    <a:srgbClr val="77933C"/>
    <a:srgbClr val="E4FDC2"/>
    <a:srgbClr val="6DB404"/>
    <a:srgbClr val="B9FF53"/>
    <a:srgbClr val="F4F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5" d="100"/>
          <a:sy n="25" d="100"/>
        </p:scale>
        <p:origin x="978" y="-138"/>
      </p:cViewPr>
      <p:guideLst>
        <p:guide pos="576"/>
        <p:guide pos="27072"/>
        <p:guide orient="horz" pos="576"/>
        <p:guide orient="horz" pos="18432"/>
        <p:guide orient="horz" pos="2880"/>
        <p:guide pos="9264"/>
        <p:guide pos="184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26CB9-01E4-44B8-8084-BCC418CF4A2D}" type="datetimeFigureOut">
              <a:rPr lang="en-US" smtClean="0"/>
              <a:pPr/>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26CB9-01E4-44B8-8084-BCC418CF4A2D}" type="datetimeFigureOut">
              <a:rPr lang="en-US" smtClean="0"/>
              <a:pPr/>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5/24/2016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p:cNvSpPr/>
          <p:nvPr/>
        </p:nvSpPr>
        <p:spPr>
          <a:xfrm>
            <a:off x="15190773" y="10868539"/>
            <a:ext cx="13258800" cy="556830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Rectangle 50"/>
          <p:cNvSpPr/>
          <p:nvPr/>
        </p:nvSpPr>
        <p:spPr>
          <a:xfrm>
            <a:off x="914400" y="16451315"/>
            <a:ext cx="27527825" cy="12809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4" name="Rectangle 83"/>
          <p:cNvSpPr/>
          <p:nvPr/>
        </p:nvSpPr>
        <p:spPr>
          <a:xfrm>
            <a:off x="15367890" y="15173822"/>
            <a:ext cx="13069950" cy="174257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2" name="Rectangle 51"/>
          <p:cNvSpPr/>
          <p:nvPr/>
        </p:nvSpPr>
        <p:spPr>
          <a:xfrm>
            <a:off x="29718000" y="5735537"/>
            <a:ext cx="13258800" cy="23525263"/>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2" name="TextBox 61"/>
          <p:cNvSpPr txBox="1"/>
          <p:nvPr/>
        </p:nvSpPr>
        <p:spPr>
          <a:xfrm>
            <a:off x="29968949" y="6777768"/>
            <a:ext cx="8207251" cy="87322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endParaRPr lang="en-US" sz="3600" dirty="0"/>
          </a:p>
        </p:txBody>
      </p:sp>
      <p:sp>
        <p:nvSpPr>
          <p:cNvPr id="50" name="Rectangle 49"/>
          <p:cNvSpPr/>
          <p:nvPr/>
        </p:nvSpPr>
        <p:spPr>
          <a:xfrm>
            <a:off x="914400" y="5351334"/>
            <a:ext cx="13258801" cy="10615837"/>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0" name="Rectangle 59"/>
          <p:cNvSpPr/>
          <p:nvPr/>
        </p:nvSpPr>
        <p:spPr>
          <a:xfrm>
            <a:off x="15183425" y="5461509"/>
            <a:ext cx="13258800" cy="436829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ounded Rectangle 53"/>
          <p:cNvSpPr/>
          <p:nvPr/>
        </p:nvSpPr>
        <p:spPr>
          <a:xfrm>
            <a:off x="914400" y="923165"/>
            <a:ext cx="25058957" cy="3138099"/>
          </a:xfrm>
          <a:prstGeom prst="roundRect">
            <a:avLst/>
          </a:prstGeom>
          <a:solidFill>
            <a:srgbClr val="363F09"/>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sz="8000" dirty="0">
              <a:solidFill>
                <a:schemeClr val="accent3">
                  <a:lumMod val="20000"/>
                  <a:lumOff val="80000"/>
                </a:schemeClr>
              </a:solidFill>
            </a:endParaRPr>
          </a:p>
        </p:txBody>
      </p:sp>
      <p:grpSp>
        <p:nvGrpSpPr>
          <p:cNvPr id="2" name="Group 1"/>
          <p:cNvGrpSpPr/>
          <p:nvPr/>
        </p:nvGrpSpPr>
        <p:grpSpPr>
          <a:xfrm>
            <a:off x="1502228" y="29596555"/>
            <a:ext cx="41082688" cy="2464595"/>
            <a:chOff x="1502228" y="29596555"/>
            <a:chExt cx="41082688" cy="2464595"/>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a:t>Department of Electrical and Computer Engineering</a:t>
              </a:r>
            </a:p>
          </p:txBody>
        </p:sp>
      </p:grpSp>
      <p:pic>
        <p:nvPicPr>
          <p:cNvPr id="27" name="Content Placeholder 2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2451" y="468676"/>
            <a:ext cx="13519976" cy="4506658"/>
          </a:xfrm>
        </p:spPr>
      </p:pic>
      <p:sp>
        <p:nvSpPr>
          <p:cNvPr id="55" name="TextBox 54"/>
          <p:cNvSpPr txBox="1"/>
          <p:nvPr/>
        </p:nvSpPr>
        <p:spPr>
          <a:xfrm>
            <a:off x="16209134" y="1355566"/>
            <a:ext cx="3506812" cy="2536992"/>
          </a:xfrm>
          <a:prstGeom prst="rect">
            <a:avLst/>
          </a:prstGeom>
          <a:noFill/>
        </p:spPr>
        <p:txBody>
          <a:bodyPr wrap="square" rtlCol="0">
            <a:normAutofit lnSpcReduction="10000"/>
          </a:bodyPr>
          <a:lstStyle/>
          <a:p>
            <a:r>
              <a:rPr lang="en-US" sz="4000" b="1" dirty="0">
                <a:solidFill>
                  <a:schemeClr val="bg1"/>
                </a:solidFill>
              </a:rPr>
              <a:t>Project Team:</a:t>
            </a:r>
          </a:p>
          <a:p>
            <a:r>
              <a:rPr lang="en-US" sz="3200" dirty="0">
                <a:solidFill>
                  <a:schemeClr val="bg1"/>
                </a:solidFill>
              </a:rPr>
              <a:t>Will Harrington</a:t>
            </a:r>
          </a:p>
          <a:p>
            <a:r>
              <a:rPr lang="en-US" sz="3200" dirty="0">
                <a:solidFill>
                  <a:schemeClr val="bg1"/>
                </a:solidFill>
              </a:rPr>
              <a:t>Jake Heath</a:t>
            </a:r>
          </a:p>
          <a:p>
            <a:r>
              <a:rPr lang="en-US" sz="3200" dirty="0">
                <a:solidFill>
                  <a:schemeClr val="bg1"/>
                </a:solidFill>
              </a:rPr>
              <a:t>Michael Mathis</a:t>
            </a:r>
          </a:p>
          <a:p>
            <a:r>
              <a:rPr lang="en-US" sz="3200" dirty="0">
                <a:solidFill>
                  <a:schemeClr val="bg1"/>
                </a:solidFill>
              </a:rPr>
              <a:t>Shan Quinney</a:t>
            </a:r>
          </a:p>
          <a:p>
            <a:endParaRPr lang="en-US" sz="3200" dirty="0">
              <a:solidFill>
                <a:schemeClr val="bg1"/>
              </a:solidFill>
            </a:endParaRPr>
          </a:p>
        </p:txBody>
      </p:sp>
      <p:sp>
        <p:nvSpPr>
          <p:cNvPr id="58" name="TextBox 57"/>
          <p:cNvSpPr txBox="1"/>
          <p:nvPr/>
        </p:nvSpPr>
        <p:spPr>
          <a:xfrm>
            <a:off x="36401937" y="16185951"/>
            <a:ext cx="6272935" cy="4133680"/>
          </a:xfrm>
          <a:prstGeom prst="rect">
            <a:avLst/>
          </a:prstGeom>
          <a:ln w="63500">
            <a:solidFill>
              <a:schemeClr val="tx1"/>
            </a:solidFill>
          </a:ln>
        </p:spPr>
        <p:txBody>
          <a:bodyPr wrap="none" rtlCol="0" anchor="ctr">
            <a:normAutofit/>
          </a:bodyPr>
          <a:lstStyle/>
          <a:p>
            <a:pPr algn="ctr"/>
            <a:r>
              <a:rPr lang="en-US" sz="4400" dirty="0"/>
              <a:t>Picture of us doing </a:t>
            </a:r>
          </a:p>
          <a:p>
            <a:pPr algn="ctr"/>
            <a:r>
              <a:rPr lang="en-US" sz="4400" dirty="0"/>
              <a:t>the 10km test</a:t>
            </a:r>
          </a:p>
        </p:txBody>
      </p:sp>
      <p:sp>
        <p:nvSpPr>
          <p:cNvPr id="65" name="TextBox 64"/>
          <p:cNvSpPr txBox="1"/>
          <p:nvPr/>
        </p:nvSpPr>
        <p:spPr>
          <a:xfrm>
            <a:off x="29946600" y="16185951"/>
            <a:ext cx="6198030" cy="4133680"/>
          </a:xfrm>
          <a:prstGeom prst="rect">
            <a:avLst/>
          </a:prstGeom>
          <a:ln w="63500">
            <a:solidFill>
              <a:schemeClr val="tx1"/>
            </a:solidFill>
          </a:ln>
        </p:spPr>
        <p:txBody>
          <a:bodyPr wrap="none" rtlCol="0" anchor="ctr">
            <a:normAutofit/>
          </a:bodyPr>
          <a:lstStyle/>
          <a:p>
            <a:pPr algn="ctr"/>
            <a:r>
              <a:rPr lang="en-US" sz="4400" dirty="0"/>
              <a:t>Spectrum analyzer </a:t>
            </a:r>
          </a:p>
          <a:p>
            <a:pPr algn="ctr"/>
            <a:r>
              <a:rPr lang="en-US" sz="4400" dirty="0"/>
              <a:t>screenshot</a:t>
            </a:r>
          </a:p>
        </p:txBody>
      </p:sp>
      <p:sp>
        <p:nvSpPr>
          <p:cNvPr id="28" name="Content Placeholder 28"/>
          <p:cNvSpPr txBox="1">
            <a:spLocks/>
          </p:cNvSpPr>
          <p:nvPr/>
        </p:nvSpPr>
        <p:spPr>
          <a:xfrm>
            <a:off x="19469484" y="1228333"/>
            <a:ext cx="7368379" cy="2527760"/>
          </a:xfrm>
          <a:prstGeom prst="rect">
            <a:avLst/>
          </a:prstGeom>
          <a:noFill/>
          <a:ln>
            <a:noFill/>
          </a:ln>
        </p:spPr>
        <p:txBody>
          <a:bodyPr vert="horz" lIns="438822" tIns="219410" rIns="438822" bIns="219410" rtlCol="0">
            <a:noAutofit/>
          </a:bodyPr>
          <a:lstStyle>
            <a:lvl1pPr marL="1645579" indent="-1645579"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9pPr>
          </a:lstStyle>
          <a:p>
            <a:pPr marL="0" indent="0">
              <a:lnSpc>
                <a:spcPct val="120000"/>
              </a:lnSpc>
              <a:spcBef>
                <a:spcPts val="0"/>
              </a:spcBef>
              <a:buNone/>
            </a:pPr>
            <a:r>
              <a:rPr lang="en-US" sz="3200" b="1" dirty="0">
                <a:solidFill>
                  <a:schemeClr val="bg1"/>
                </a:solidFill>
              </a:rPr>
              <a:t>Special Thanks to:</a:t>
            </a:r>
          </a:p>
          <a:p>
            <a:pPr marL="0" indent="0">
              <a:lnSpc>
                <a:spcPct val="120000"/>
              </a:lnSpc>
              <a:spcBef>
                <a:spcPts val="0"/>
              </a:spcBef>
              <a:buNone/>
            </a:pPr>
            <a:r>
              <a:rPr lang="en-US" sz="2800" dirty="0">
                <a:solidFill>
                  <a:schemeClr val="bg1"/>
                </a:solidFill>
              </a:rPr>
              <a:t>Andrew Greenberg      Theo Hill</a:t>
            </a:r>
          </a:p>
          <a:p>
            <a:pPr marL="0" indent="0">
              <a:lnSpc>
                <a:spcPct val="120000"/>
              </a:lnSpc>
              <a:spcBef>
                <a:spcPts val="0"/>
              </a:spcBef>
              <a:buNone/>
            </a:pPr>
            <a:r>
              <a:rPr lang="en-US" sz="2800" dirty="0">
                <a:solidFill>
                  <a:schemeClr val="bg1"/>
                </a:solidFill>
              </a:rPr>
              <a:t>Glenn                             Dr. Teuscher</a:t>
            </a:r>
          </a:p>
          <a:p>
            <a:pPr marL="0" indent="0">
              <a:lnSpc>
                <a:spcPct val="120000"/>
              </a:lnSpc>
              <a:spcBef>
                <a:spcPts val="0"/>
              </a:spcBef>
              <a:buNone/>
            </a:pPr>
            <a:r>
              <a:rPr lang="en-US" sz="2800" dirty="0">
                <a:solidFill>
                  <a:schemeClr val="bg1"/>
                </a:solidFill>
              </a:rPr>
              <a:t>PSAS                               The LID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142" y="7158057"/>
            <a:ext cx="3278696" cy="5900844"/>
          </a:xfrm>
          <a:prstGeom prst="rect">
            <a:avLst/>
          </a:prstGeom>
          <a:ln>
            <a:noFill/>
          </a:ln>
          <a:effectLst>
            <a:outerShdw blurRad="292100" dist="139700" dir="2700000" algn="tl" rotWithShape="0">
              <a:srgbClr val="333333">
                <a:alpha val="65000"/>
              </a:srgbClr>
            </a:outerShdw>
          </a:effectLst>
        </p:spPr>
      </p:pic>
      <p:grpSp>
        <p:nvGrpSpPr>
          <p:cNvPr id="14" name="Group 13"/>
          <p:cNvGrpSpPr/>
          <p:nvPr/>
        </p:nvGrpSpPr>
        <p:grpSpPr>
          <a:xfrm>
            <a:off x="16472755" y="14020800"/>
            <a:ext cx="10365108" cy="5087035"/>
            <a:chOff x="15285180" y="12147506"/>
            <a:chExt cx="13417735" cy="6585221"/>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5180" y="12153950"/>
              <a:ext cx="6508346" cy="6578777"/>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00897" y="12147506"/>
              <a:ext cx="6502018" cy="6568240"/>
            </a:xfrm>
            <a:prstGeom prst="rect">
              <a:avLst/>
            </a:prstGeom>
            <a:ln>
              <a:noFill/>
            </a:ln>
            <a:effectLst>
              <a:outerShdw blurRad="292100" dist="139700" dir="2700000" algn="tl" rotWithShape="0">
                <a:srgbClr val="333333">
                  <a:alpha val="65000"/>
                </a:srgbClr>
              </a:outerShdw>
            </a:effectLst>
          </p:spPr>
        </p:pic>
      </p:gr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9876550" y="21885600"/>
            <a:ext cx="6313934" cy="6129135"/>
          </a:xfrm>
          <a:prstGeom prst="rect">
            <a:avLst/>
          </a:prstGeom>
          <a:ln>
            <a:noFill/>
          </a:ln>
          <a:effectLst>
            <a:outerShdw blurRad="292100" dist="139700" dir="2700000" algn="tl" rotWithShape="0">
              <a:srgbClr val="333333">
                <a:alpha val="65000"/>
              </a:srgbClr>
            </a:outerShdw>
          </a:effectLst>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38256" y="21804844"/>
            <a:ext cx="6235130" cy="6295851"/>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31547893" y="28662455"/>
            <a:ext cx="9329091" cy="461665"/>
          </a:xfrm>
          <a:prstGeom prst="rect">
            <a:avLst/>
          </a:prstGeom>
          <a:noFill/>
        </p:spPr>
        <p:txBody>
          <a:bodyPr wrap="square" rtlCol="0">
            <a:spAutoFit/>
          </a:bodyPr>
          <a:lstStyle/>
          <a:p>
            <a:pPr algn="ctr"/>
            <a:r>
              <a:rPr lang="en-US" sz="2400" dirty="0"/>
              <a:t>Pictures of the finished boards LGR (left) and SysCon (right)</a:t>
            </a:r>
          </a:p>
        </p:txBody>
      </p:sp>
      <p:sp>
        <p:nvSpPr>
          <p:cNvPr id="19" name="Rounded Rectangle 18"/>
          <p:cNvSpPr/>
          <p:nvPr/>
        </p:nvSpPr>
        <p:spPr>
          <a:xfrm>
            <a:off x="914400" y="4572000"/>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Introduction</a:t>
            </a:r>
            <a:endParaRPr lang="en-US" sz="8000" dirty="0"/>
          </a:p>
        </p:txBody>
      </p:sp>
      <p:sp>
        <p:nvSpPr>
          <p:cNvPr id="56" name="Rounded Rectangle 55"/>
          <p:cNvSpPr/>
          <p:nvPr/>
        </p:nvSpPr>
        <p:spPr>
          <a:xfrm>
            <a:off x="15183425" y="10024691"/>
            <a:ext cx="132282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Design</a:t>
            </a:r>
            <a:endParaRPr lang="en-US" sz="8000" dirty="0"/>
          </a:p>
        </p:txBody>
      </p:sp>
      <p:sp>
        <p:nvSpPr>
          <p:cNvPr id="57" name="Rounded Rectangle 56"/>
          <p:cNvSpPr/>
          <p:nvPr/>
        </p:nvSpPr>
        <p:spPr>
          <a:xfrm>
            <a:off x="15183425" y="4557525"/>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Requirements</a:t>
            </a:r>
            <a:endParaRPr lang="en-US" sz="8000" dirty="0"/>
          </a:p>
        </p:txBody>
      </p:sp>
      <p:sp>
        <p:nvSpPr>
          <p:cNvPr id="59" name="Rounded Rectangle 58"/>
          <p:cNvSpPr/>
          <p:nvPr/>
        </p:nvSpPr>
        <p:spPr>
          <a:xfrm>
            <a:off x="29718000" y="4557525"/>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Current Results</a:t>
            </a:r>
            <a:endParaRPr lang="en-US" sz="8000" dirty="0"/>
          </a:p>
        </p:txBody>
      </p:sp>
      <p:sp>
        <p:nvSpPr>
          <p:cNvPr id="6" name="TextBox 5"/>
          <p:cNvSpPr txBox="1"/>
          <p:nvPr/>
        </p:nvSpPr>
        <p:spPr>
          <a:xfrm>
            <a:off x="1790920" y="1091830"/>
            <a:ext cx="15013890" cy="2800767"/>
          </a:xfrm>
          <a:prstGeom prst="rect">
            <a:avLst/>
          </a:prstGeom>
          <a:noFill/>
        </p:spPr>
        <p:txBody>
          <a:bodyPr wrap="square" rtlCol="0">
            <a:spAutoFit/>
          </a:bodyPr>
          <a:lstStyle/>
          <a:p>
            <a:r>
              <a:rPr lang="en-US" sz="8800" dirty="0">
                <a:solidFill>
                  <a:schemeClr val="bg1"/>
                </a:solidFill>
              </a:rPr>
              <a:t>CubeSat Command Control </a:t>
            </a:r>
          </a:p>
          <a:p>
            <a:r>
              <a:rPr lang="en-US" sz="8800" dirty="0">
                <a:solidFill>
                  <a:schemeClr val="bg1"/>
                </a:solidFill>
              </a:rPr>
              <a:t>and Communications System</a:t>
            </a:r>
          </a:p>
        </p:txBody>
      </p:sp>
      <p:sp>
        <p:nvSpPr>
          <p:cNvPr id="11" name="TextBox 10"/>
          <p:cNvSpPr txBox="1"/>
          <p:nvPr/>
        </p:nvSpPr>
        <p:spPr>
          <a:xfrm>
            <a:off x="1371599" y="13698816"/>
            <a:ext cx="12344400" cy="18112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The Portland State Aerospace Society (PSAS) is the lead on the Oregon Small Satellite Project. “</a:t>
            </a:r>
            <a:r>
              <a:rPr lang="en-US" sz="3600" dirty="0" err="1"/>
              <a:t>OreSat</a:t>
            </a:r>
            <a:r>
              <a:rPr lang="en-US" sz="3600" dirty="0"/>
              <a:t>” is a CubeSat form-factor nanosatellite designed for a low-earth orbit of 400 km.</a:t>
            </a:r>
            <a:br>
              <a:rPr lang="en-US" sz="3600" dirty="0"/>
            </a:br>
            <a:endParaRPr lang="en-US" sz="3600" dirty="0"/>
          </a:p>
        </p:txBody>
      </p:sp>
      <p:sp>
        <p:nvSpPr>
          <p:cNvPr id="61" name="TextBox 60"/>
          <p:cNvSpPr txBox="1"/>
          <p:nvPr/>
        </p:nvSpPr>
        <p:spPr>
          <a:xfrm>
            <a:off x="15647973" y="6633773"/>
            <a:ext cx="12344400" cy="289560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err="1"/>
              <a:t>OreSat</a:t>
            </a:r>
            <a:r>
              <a:rPr lang="en-US" sz="3600" dirty="0"/>
              <a:t> requires a robust command, control, and communication (C3) system to control the satellite. The C3 system must communicate to the ground over 1,400 km (at acquisition of signal) at low data rates (9600 bps) while monitoring and controlling the power system of the satellite. </a:t>
            </a:r>
          </a:p>
          <a:p>
            <a:pPr>
              <a:spcBef>
                <a:spcPts val="1500"/>
              </a:spcBef>
            </a:pPr>
            <a:endParaRPr lang="en-US" sz="3600" dirty="0"/>
          </a:p>
          <a:p>
            <a:pPr>
              <a:spcBef>
                <a:spcPts val="1500"/>
              </a:spcBef>
            </a:pPr>
            <a:endParaRPr lang="en-US" sz="3600" dirty="0"/>
          </a:p>
        </p:txBody>
      </p:sp>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8147" y="20116801"/>
            <a:ext cx="11171464" cy="8632495"/>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67890" y="20116800"/>
            <a:ext cx="12784194" cy="8632496"/>
          </a:xfrm>
          <a:prstGeom prst="rect">
            <a:avLst/>
          </a:prstGeom>
          <a:ln>
            <a:noFill/>
          </a:ln>
          <a:effectLst>
            <a:outerShdw blurRad="292100" dist="139700" dir="2700000" algn="tl" rotWithShape="0">
              <a:srgbClr val="333333">
                <a:alpha val="65000"/>
              </a:srgbClr>
            </a:outerShdw>
          </a:effectLst>
        </p:spPr>
      </p:pic>
      <p:sp>
        <p:nvSpPr>
          <p:cNvPr id="67" name="Rectangle 66"/>
          <p:cNvSpPr/>
          <p:nvPr/>
        </p:nvSpPr>
        <p:spPr>
          <a:xfrm>
            <a:off x="18821399" y="20640331"/>
            <a:ext cx="8016464" cy="8102869"/>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5943600" y="20640331"/>
            <a:ext cx="12877798" cy="935210"/>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43600" y="25184912"/>
            <a:ext cx="12877798" cy="3558288"/>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0178500" y="28458002"/>
            <a:ext cx="11807700" cy="72084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Completed boards for the LGR (left) and the SC (right)</a:t>
            </a:r>
          </a:p>
        </p:txBody>
      </p:sp>
      <p:sp>
        <p:nvSpPr>
          <p:cNvPr id="72" name="TextBox 71"/>
          <p:cNvSpPr txBox="1"/>
          <p:nvPr/>
        </p:nvSpPr>
        <p:spPr>
          <a:xfrm>
            <a:off x="30403785" y="20455115"/>
            <a:ext cx="11807700" cy="967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Graph showing SOMETHING HARDWAREY (left)</a:t>
            </a:r>
          </a:p>
          <a:p>
            <a:pPr algn="ctr"/>
            <a:r>
              <a:rPr lang="en-US" sz="3600" dirty="0"/>
              <a:t>Picture of MEMBERS OF TEAM performing a 10km communications test (right)</a:t>
            </a:r>
          </a:p>
        </p:txBody>
      </p:sp>
      <p:sp>
        <p:nvSpPr>
          <p:cNvPr id="74" name="TextBox 73"/>
          <p:cNvSpPr txBox="1"/>
          <p:nvPr/>
        </p:nvSpPr>
        <p:spPr>
          <a:xfrm>
            <a:off x="39088142" y="13468409"/>
            <a:ext cx="3278696" cy="17715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Jake Heath working on an LGR module</a:t>
            </a:r>
          </a:p>
        </p:txBody>
      </p:sp>
      <p:sp>
        <p:nvSpPr>
          <p:cNvPr id="75" name="Rectangle 74"/>
          <p:cNvSpPr/>
          <p:nvPr/>
        </p:nvSpPr>
        <p:spPr>
          <a:xfrm>
            <a:off x="4267200" y="21575539"/>
            <a:ext cx="1676400" cy="3609373"/>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946600" y="16159173"/>
            <a:ext cx="6193174" cy="4160458"/>
          </a:xfrm>
          <a:prstGeom prst="rect">
            <a:avLst/>
          </a:prstGeom>
        </p:spPr>
      </p:pic>
      <p:sp>
        <p:nvSpPr>
          <p:cNvPr id="81" name="TextBox 80"/>
          <p:cNvSpPr txBox="1"/>
          <p:nvPr/>
        </p:nvSpPr>
        <p:spPr>
          <a:xfrm>
            <a:off x="15478473" y="11766871"/>
            <a:ext cx="12344400" cy="184046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We split our design into two parts, the Low-Gain Radio (LGR) which handles communication and the System Controller (SC) which is in charge of command and control for the module.</a:t>
            </a:r>
          </a:p>
          <a:p>
            <a:pPr>
              <a:spcBef>
                <a:spcPts val="1500"/>
              </a:spcBef>
            </a:pPr>
            <a:endParaRPr lang="en-US" sz="3600" dirty="0"/>
          </a:p>
          <a:p>
            <a:pPr>
              <a:spcBef>
                <a:spcPts val="1500"/>
              </a:spcBef>
            </a:pPr>
            <a:endParaRPr lang="en-US" sz="3600" dirty="0"/>
          </a:p>
          <a:p>
            <a:pPr>
              <a:spcBef>
                <a:spcPts val="1500"/>
              </a:spcBef>
            </a:pPr>
            <a:endParaRPr lang="en-US" sz="3600" dirty="0"/>
          </a:p>
          <a:p>
            <a:pPr>
              <a:spcBef>
                <a:spcPts val="1500"/>
              </a:spcBef>
            </a:pPr>
            <a:endParaRPr lang="en-US" sz="3600" dirty="0"/>
          </a:p>
        </p:txBody>
      </p:sp>
      <p:sp>
        <p:nvSpPr>
          <p:cNvPr id="82" name="TextBox 81"/>
          <p:cNvSpPr txBox="1"/>
          <p:nvPr/>
        </p:nvSpPr>
        <p:spPr>
          <a:xfrm>
            <a:off x="2318148" y="16902379"/>
            <a:ext cx="11171463" cy="26741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Our design covers two of the many modules in </a:t>
            </a:r>
            <a:r>
              <a:rPr lang="en-US" sz="3600" dirty="0" err="1"/>
              <a:t>OreSat</a:t>
            </a:r>
            <a:r>
              <a:rPr lang="en-US" sz="3600" dirty="0"/>
              <a:t>. </a:t>
            </a:r>
          </a:p>
        </p:txBody>
      </p:sp>
      <p:pic>
        <p:nvPicPr>
          <p:cNvPr id="85" name="Picture 8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1599" y="6328100"/>
            <a:ext cx="12344400" cy="688657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1970</TotalTime>
  <Words>245</Words>
  <Application>Microsoft Office PowerPoint</Application>
  <PresentationFormat>Custom</PresentationFormat>
  <Paragraphs>31</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michael</cp:lastModifiedBy>
  <cp:revision>118</cp:revision>
  <dcterms:created xsi:type="dcterms:W3CDTF">2008-12-19T19:08:39Z</dcterms:created>
  <dcterms:modified xsi:type="dcterms:W3CDTF">2016-05-25T03:12:26Z</dcterms:modified>
</cp:coreProperties>
</file>